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A19B0-97B1-4098-90FD-679A740ABE3B}" v="16" dt="2020-09-27T11:36:44.299"/>
    <p1510:client id="{C626CC1A-937A-4A95-94D4-48C8D027BDA2}" v="235" dt="2020-09-25T13:27:08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120" d="100"/>
          <a:sy n="120" d="100"/>
        </p:scale>
        <p:origin x="-354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0DF16A3-F87A-4064-9158-6C72F1FC8CA2}"/>
              </a:ext>
            </a:extLst>
          </p:cNvPr>
          <p:cNvSpPr txBox="1"/>
          <p:nvPr/>
        </p:nvSpPr>
        <p:spPr>
          <a:xfrm>
            <a:off x="2429310" y="4021939"/>
            <a:ext cx="505283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trvanlivé potraviny před datem spotřeby (cukr, olej, luštěniny, konzervy</a:t>
            </a:r>
            <a:endParaRPr lang="cs-CZ" sz="1100" b="1">
              <a:solidFill>
                <a:srgbClr val="1C5417"/>
              </a:solidFill>
              <a:latin typeface="Arial"/>
              <a:cs typeface="Calibri"/>
            </a:endParaRP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všeho druhu, těstoviny, rýže, paštiky, čínské polévky, sirupy, čaje,</a:t>
            </a:r>
            <a:endParaRPr lang="cs-CZ" sz="1100" b="1">
              <a:solidFill>
                <a:srgbClr val="1C5417"/>
              </a:solidFill>
              <a:latin typeface="Arial"/>
              <a:cs typeface="Calibri"/>
            </a:endParaRP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cukrovinky pro děti, apod.)</a:t>
            </a:r>
            <a:r>
              <a:rPr lang="cs-CZ" sz="12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 </a:t>
            </a:r>
            <a:endParaRPr lang="cs-CZ" sz="1200" b="1">
              <a:solidFill>
                <a:srgbClr val="1C5417"/>
              </a:solidFill>
              <a:latin typeface="Arial"/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2800ADE-DD55-4220-A3E9-01321991A3F4}"/>
              </a:ext>
            </a:extLst>
          </p:cNvPr>
          <p:cNvSpPr txBox="1"/>
          <p:nvPr/>
        </p:nvSpPr>
        <p:spPr>
          <a:xfrm>
            <a:off x="514096" y="2633094"/>
            <a:ext cx="260546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19.10. - 22.10.2020 v jednotlivých třídách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D7F2B07-ECAF-4919-829D-782889690BDC}"/>
              </a:ext>
            </a:extLst>
          </p:cNvPr>
          <p:cNvSpPr txBox="1"/>
          <p:nvPr/>
        </p:nvSpPr>
        <p:spPr>
          <a:xfrm>
            <a:off x="3671641" y="2633094"/>
            <a:ext cx="260546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FF0000"/>
                </a:solidFill>
                <a:latin typeface="Arial"/>
                <a:ea typeface="+mn-lt"/>
                <a:cs typeface="+mn-lt"/>
              </a:rPr>
              <a:t>6,00 hod. – 16,30 hod.</a:t>
            </a:r>
            <a:endParaRPr lang="cs-CZ" sz="1100" b="1" dirty="0">
              <a:solidFill>
                <a:srgbClr val="FF0000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92DB635F-CC29-4B6B-83B4-1B0303ACA65B}"/>
              </a:ext>
            </a:extLst>
          </p:cNvPr>
          <p:cNvSpPr txBox="1"/>
          <p:nvPr/>
        </p:nvSpPr>
        <p:spPr>
          <a:xfrm>
            <a:off x="6754750" y="2633094"/>
            <a:ext cx="260546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 smtClean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732 171 240 - paní učitelka Lenka Jurečková</a:t>
            </a:r>
            <a:endParaRPr lang="cs-CZ" sz="1100" b="1" dirty="0">
              <a:solidFill>
                <a:srgbClr val="1C5417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C209D1B-233A-436E-8ED1-F00C92AD1CB5}"/>
              </a:ext>
            </a:extLst>
          </p:cNvPr>
          <p:cNvSpPr txBox="1"/>
          <p:nvPr/>
        </p:nvSpPr>
        <p:spPr>
          <a:xfrm>
            <a:off x="2441126" y="6035879"/>
            <a:ext cx="5052834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Naše organizace je podpořena dotacemi</a:t>
            </a: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z Ministerstva zemědělství a z rozpočtů</a:t>
            </a:r>
          </a:p>
          <a:p>
            <a:pPr algn="ctr"/>
            <a:r>
              <a:rPr lang="cs-CZ" sz="1100" b="1" dirty="0">
                <a:solidFill>
                  <a:srgbClr val="1C5417"/>
                </a:solidFill>
                <a:latin typeface="Arial"/>
                <a:ea typeface="+mn-lt"/>
                <a:cs typeface="+mn-lt"/>
              </a:rPr>
              <a:t>Statutárního města Ostravy.</a:t>
            </a:r>
          </a:p>
          <a:p>
            <a:endParaRPr lang="cs-CZ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FE2D0A2A-5A4A-451A-853F-0EBFB5F4605E}"/>
              </a:ext>
            </a:extLst>
          </p:cNvPr>
          <p:cNvSpPr txBox="1"/>
          <p:nvPr/>
        </p:nvSpPr>
        <p:spPr>
          <a:xfrm>
            <a:off x="2525948" y="5134906"/>
            <a:ext cx="505283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 sz="1200" b="1">
              <a:solidFill>
                <a:srgbClr val="1C5417"/>
              </a:solidFill>
              <a:latin typeface="Arial"/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126EFABB-14CB-41F5-AE41-4D87A31345D6}"/>
              </a:ext>
            </a:extLst>
          </p:cNvPr>
          <p:cNvSpPr txBox="1"/>
          <p:nvPr/>
        </p:nvSpPr>
        <p:spPr>
          <a:xfrm>
            <a:off x="2621365" y="5028909"/>
            <a:ext cx="5052834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 sz="1100" b="1" dirty="0">
              <a:solidFill>
                <a:schemeClr val="bg1"/>
              </a:solidFill>
              <a:latin typeface="Arial"/>
              <a:cs typeface="Calibri" panose="020F0502020204030204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EFA396E8-7B63-4172-81F4-D7F09267F669}"/>
              </a:ext>
            </a:extLst>
          </p:cNvPr>
          <p:cNvSpPr txBox="1"/>
          <p:nvPr/>
        </p:nvSpPr>
        <p:spPr>
          <a:xfrm>
            <a:off x="1369653" y="5134906"/>
            <a:ext cx="7161169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7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Výtěžek sbírky je určen pro potřebné lidi v nouzi.</a:t>
            </a: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5C0B69C6-EB61-4928-9A7B-8D1226FAFC3A}"/>
              </a:ext>
            </a:extLst>
          </p:cNvPr>
          <p:cNvSpPr txBox="1"/>
          <p:nvPr/>
        </p:nvSpPr>
        <p:spPr>
          <a:xfrm>
            <a:off x="2196719" y="309629"/>
            <a:ext cx="5563549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Potravinová banka v Ostravě, ve spolupráci s Krajským úřadem Moravskoslezského </a:t>
            </a:r>
            <a:r>
              <a:rPr lang="cs-CZ" sz="1400" b="1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kraje pořádá </a:t>
            </a:r>
            <a:r>
              <a:rPr lang="cs-CZ" sz="14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v rámci akcí k Mezinárodnímu dni za vymýcení chudoby</a:t>
            </a:r>
            <a:endParaRPr lang="cs-CZ" sz="1400" dirty="0">
              <a:solidFill>
                <a:schemeClr val="bg1"/>
              </a:solidFill>
              <a:cs typeface="Calibri"/>
            </a:endParaRPr>
          </a:p>
          <a:p>
            <a:pPr algn="ctr"/>
            <a:endParaRPr lang="cs-CZ" sz="17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  <p:pic>
        <p:nvPicPr>
          <p:cNvPr id="16" name="Obrázek 16">
            <a:extLst>
              <a:ext uri="{FF2B5EF4-FFF2-40B4-BE49-F238E27FC236}">
                <a16:creationId xmlns:a16="http://schemas.microsoft.com/office/drawing/2014/main" xmlns="" id="{7E5AD87C-1576-4908-AC40-E7DDC7CA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97939"/>
            <a:ext cx="977900" cy="934522"/>
          </a:xfrm>
          <a:prstGeom prst="rect">
            <a:avLst/>
          </a:prstGeom>
        </p:spPr>
      </p:pic>
      <p:pic>
        <p:nvPicPr>
          <p:cNvPr id="15" name="Obrázek 14" descr="Hejtmanství Moravskoslezského kraje vyhlásilo anketu „Osobnost Moravskoslezského  kraje“ - Starostové a nezávislí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497939"/>
            <a:ext cx="1044401" cy="93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162</cp:revision>
  <dcterms:created xsi:type="dcterms:W3CDTF">2020-09-25T12:45:41Z</dcterms:created>
  <dcterms:modified xsi:type="dcterms:W3CDTF">2020-10-09T11:41:42Z</dcterms:modified>
</cp:coreProperties>
</file>